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6"/>
  </p:notesMasterIdLst>
  <p:handoutMasterIdLst>
    <p:handoutMasterId r:id="rId17"/>
  </p:handoutMasterIdLst>
  <p:sldIdLst>
    <p:sldId id="257" r:id="rId5"/>
    <p:sldId id="389" r:id="rId6"/>
    <p:sldId id="384" r:id="rId7"/>
    <p:sldId id="392" r:id="rId8"/>
    <p:sldId id="393" r:id="rId9"/>
    <p:sldId id="394" r:id="rId10"/>
    <p:sldId id="317" r:id="rId11"/>
    <p:sldId id="277" r:id="rId12"/>
    <p:sldId id="278" r:id="rId13"/>
    <p:sldId id="279" r:id="rId14"/>
    <p:sldId id="3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59" d="100"/>
          <a:sy n="59" d="100"/>
        </p:scale>
        <p:origin x="72" y="1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p:scale>
        <a:sx n="139" d="100"/>
        <a:sy n="139" d="100"/>
      </p:scale>
      <p:origin x="0" y="-5976"/>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2/5/2024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31735" y="1338751"/>
            <a:ext cx="4500880" cy="1384129"/>
          </a:xfrm>
        </p:spPr>
        <p:txBody>
          <a:bodyPr anchor="b" anchorCtr="0">
            <a:normAutofit/>
          </a:bodyPr>
          <a:lstStyle/>
          <a:p>
            <a:pPr algn="l"/>
            <a:r>
              <a:rPr lang="en-US" b="1" i="0" dirty="0">
                <a:solidFill>
                  <a:schemeClr val="tx1"/>
                </a:solidFill>
                <a:effectLst/>
                <a:latin typeface="Times New Roman" panose="02020603050405020304" pitchFamily="18" charset="0"/>
                <a:cs typeface="Times New Roman" panose="02020603050405020304" pitchFamily="18" charset="0"/>
              </a:rPr>
              <a:t>Zoonotic Diseases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1" y="535023"/>
            <a:ext cx="11968481" cy="6119945"/>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The following four surveillance types can be practiced for the control of zoonoses:</a:t>
            </a:r>
          </a:p>
          <a:p>
            <a:pPr algn="just">
              <a:lnSpc>
                <a:spcPct val="150000"/>
              </a:lnSpc>
            </a:pPr>
            <a:r>
              <a:rPr lang="en-US" sz="2400" b="0" i="0" dirty="0">
                <a:effectLst/>
                <a:latin typeface="Times New Roman" panose="02020603050405020304" pitchFamily="18" charset="0"/>
                <a:cs typeface="Times New Roman" panose="02020603050405020304" pitchFamily="18" charset="0"/>
              </a:rPr>
              <a:t>1- Pathogen surveillance to detect and identify pathogens.</a:t>
            </a:r>
          </a:p>
          <a:p>
            <a:pPr algn="just">
              <a:lnSpc>
                <a:spcPct val="150000"/>
              </a:lnSpc>
            </a:pPr>
            <a:r>
              <a:rPr lang="en-US" sz="2400" b="0" i="0" dirty="0">
                <a:effectLst/>
                <a:latin typeface="Times New Roman" panose="02020603050405020304" pitchFamily="18" charset="0"/>
                <a:cs typeface="Times New Roman" panose="02020603050405020304" pitchFamily="18" charset="0"/>
              </a:rPr>
              <a:t>2-  Serological surveillance to detect the presence of pathogens in the blood of humans or animals through monitoring immune responses.</a:t>
            </a:r>
          </a:p>
          <a:p>
            <a:pPr algn="just">
              <a:lnSpc>
                <a:spcPct val="150000"/>
              </a:lnSpc>
            </a:pPr>
            <a:r>
              <a:rPr lang="en-US" sz="2400" b="0" i="0" dirty="0">
                <a:effectLst/>
                <a:latin typeface="Times New Roman" panose="02020603050405020304" pitchFamily="18" charset="0"/>
                <a:cs typeface="Times New Roman" panose="02020603050405020304" pitchFamily="18" charset="0"/>
              </a:rPr>
              <a:t>3- Syndrome surveillance to determine the propensity of diseases through data analysis based on symptoms. This analysis-based surveillance cannot be used identify the presence of pathogens.</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b="0" i="0" dirty="0">
                <a:effectLst/>
                <a:latin typeface="Times New Roman" panose="02020603050405020304" pitchFamily="18" charset="0"/>
                <a:cs typeface="Times New Roman" panose="02020603050405020304" pitchFamily="18" charset="0"/>
              </a:rPr>
              <a:t>Risk surveillance to detect risk factors responsible for the transmission of disease. </a:t>
            </a:r>
          </a:p>
          <a:p>
            <a:pPr algn="just">
              <a:lnSpc>
                <a:spcPct val="150000"/>
              </a:lnSpc>
            </a:pPr>
            <a:r>
              <a:rPr lang="en-US" sz="2400" b="0" i="1" dirty="0">
                <a:effectLst/>
                <a:latin typeface="Times New Roman" panose="02020603050405020304" pitchFamily="18" charset="0"/>
                <a:cs typeface="Times New Roman" panose="02020603050405020304" pitchFamily="18" charset="0"/>
              </a:rPr>
              <a:t>General principals of disease control such as providing treatment to affected individuals, vaccination of healthy individuals and animals, restricting animal movement, animal population control, and test and cull (anthrax, glanders, and Rift Valley fever) can also be used for the control of zoonoses.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Control </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39551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te smiling cat&quot; - Playground AI">
            <a:extLst>
              <a:ext uri="{FF2B5EF4-FFF2-40B4-BE49-F238E27FC236}">
                <a16:creationId xmlns:a16="http://schemas.microsoft.com/office/drawing/2014/main" id="{3E1127C6-645E-0485-20B9-756CF3EE3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43" y="0"/>
            <a:ext cx="849085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EE10E27-12B9-8C9B-36B3-E6B126F8B76A}"/>
              </a:ext>
            </a:extLst>
          </p:cNvPr>
          <p:cNvSpPr txBox="1"/>
          <p:nvPr/>
        </p:nvSpPr>
        <p:spPr>
          <a:xfrm>
            <a:off x="9644742" y="272533"/>
            <a:ext cx="609600" cy="5509200"/>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185104" y="548640"/>
            <a:ext cx="6855776" cy="6095047"/>
          </a:xfrm>
        </p:spPr>
        <p:txBody>
          <a:bodyPr/>
          <a:lstStyle/>
          <a:p>
            <a:pPr algn="justLow">
              <a:lnSpc>
                <a:spcPct val="150000"/>
              </a:lnSpc>
            </a:pPr>
            <a:r>
              <a:rPr lang="en-US" sz="2400" b="0" i="0" dirty="0">
                <a:solidFill>
                  <a:schemeClr val="tx1"/>
                </a:solidFill>
                <a:effectLst/>
                <a:latin typeface="Times New Roman" panose="02020603050405020304" pitchFamily="18" charset="0"/>
                <a:cs typeface="Times New Roman" panose="02020603050405020304" pitchFamily="18" charset="0"/>
              </a:rPr>
              <a:t>Zoonotic diseases (also known as zoonoses) are caused by germs that spread between animals and people.</a:t>
            </a:r>
            <a:r>
              <a:rPr lang="en-US" sz="2400" dirty="0">
                <a:solidFill>
                  <a:schemeClr val="tx1"/>
                </a:solidFill>
                <a:latin typeface="Times New Roman" panose="02020603050405020304" pitchFamily="18" charset="0"/>
                <a:cs typeface="Times New Roman" panose="02020603050405020304" pitchFamily="18" charset="0"/>
              </a:rPr>
              <a:t>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Animals provide many benefits to people. Animals provide food, fiber, livelihoods, travel, sport, companionship, and education for people across the globe. We might come into contact with animals in either urban or rural settings, during travel, while visiting animal exhibits, or while enjoying outdoor activities.</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F46A933-A055-0C6F-021D-97B7548155C1}"/>
              </a:ext>
            </a:extLst>
          </p:cNvPr>
          <p:cNvPicPr>
            <a:picLocks noChangeAspect="1"/>
          </p:cNvPicPr>
          <p:nvPr/>
        </p:nvPicPr>
        <p:blipFill>
          <a:blip r:embed="rId2"/>
          <a:stretch>
            <a:fillRect/>
          </a:stretch>
        </p:blipFill>
        <p:spPr>
          <a:xfrm>
            <a:off x="7264400" y="214312"/>
            <a:ext cx="4927600" cy="6429375"/>
          </a:xfrm>
          <a:prstGeom prst="rect">
            <a:avLst/>
          </a:prstGeom>
          <a:ln>
            <a:noFill/>
          </a:ln>
          <a:effectLst>
            <a:softEdge rad="112500"/>
          </a:effectLst>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172720" y="380276"/>
            <a:ext cx="6217920" cy="5565947"/>
          </a:xfrm>
          <a:prstGeom prst="rect">
            <a:avLst/>
          </a:prstGeom>
          <a:noFill/>
        </p:spPr>
        <p:txBody>
          <a:bodyPr wrap="square">
            <a:spAutoFit/>
          </a:bodyPr>
          <a:lstStyle/>
          <a:p>
            <a:pPr algn="just">
              <a:lnSpc>
                <a:spcPct val="150000"/>
              </a:lnSpc>
            </a:pPr>
            <a:r>
              <a:rPr lang="en-US" sz="2400" i="0" dirty="0">
                <a:effectLst/>
                <a:latin typeface="Times New Roman" panose="02020603050405020304" pitchFamily="18" charset="0"/>
                <a:cs typeface="Times New Roman" panose="02020603050405020304" pitchFamily="18" charset="0"/>
              </a:rPr>
              <a:t>The term “Zoonoses” is derived from the Greek word “Zoon”, which means animal, and “</a:t>
            </a:r>
            <a:r>
              <a:rPr lang="en-US" sz="2400" i="0" dirty="0" err="1">
                <a:effectLst/>
                <a:latin typeface="Times New Roman" panose="02020603050405020304" pitchFamily="18" charset="0"/>
                <a:cs typeface="Times New Roman" panose="02020603050405020304" pitchFamily="18" charset="0"/>
              </a:rPr>
              <a:t>nosos</a:t>
            </a:r>
            <a:r>
              <a:rPr lang="en-US" sz="2400" i="0" dirty="0">
                <a:effectLst/>
                <a:latin typeface="Times New Roman" panose="02020603050405020304" pitchFamily="18" charset="0"/>
                <a:cs typeface="Times New Roman" panose="02020603050405020304" pitchFamily="18" charset="0"/>
              </a:rPr>
              <a:t>”, which means illness. According to the World Health Organization (WHO), any disease or infection that is naturally transmissible from vertebrate animals to humans or from humans to animals is classified as a zoonosis.</a:t>
            </a:r>
          </a:p>
          <a:p>
            <a:pPr algn="just">
              <a:lnSpc>
                <a:spcPct val="150000"/>
              </a:lnSpc>
            </a:pPr>
            <a:r>
              <a:rPr lang="en-US" sz="2400" dirty="0">
                <a:latin typeface="Times New Roman" panose="02020603050405020304" pitchFamily="18" charset="0"/>
                <a:cs typeface="Times New Roman" panose="02020603050405020304" pitchFamily="18" charset="0"/>
              </a:rPr>
              <a:t>Zoonoses is a great public health concern and a direct human health hazard that may even lead to death. </a:t>
            </a:r>
          </a:p>
        </p:txBody>
      </p:sp>
      <p:pic>
        <p:nvPicPr>
          <p:cNvPr id="2" name="Picture 1">
            <a:extLst>
              <a:ext uri="{FF2B5EF4-FFF2-40B4-BE49-F238E27FC236}">
                <a16:creationId xmlns:a16="http://schemas.microsoft.com/office/drawing/2014/main" id="{C132B70D-183F-20F9-D356-144BFC7D8EE8}"/>
              </a:ext>
            </a:extLst>
          </p:cNvPr>
          <p:cNvPicPr>
            <a:picLocks noChangeAspect="1"/>
          </p:cNvPicPr>
          <p:nvPr/>
        </p:nvPicPr>
        <p:blipFill>
          <a:blip r:embed="rId3"/>
          <a:stretch>
            <a:fillRect/>
          </a:stretch>
        </p:blipFill>
        <p:spPr>
          <a:xfrm>
            <a:off x="6583680" y="266700"/>
            <a:ext cx="5527040" cy="6324600"/>
          </a:xfrm>
          <a:prstGeom prst="rect">
            <a:avLst/>
          </a:prstGeom>
          <a:ln>
            <a:noFill/>
          </a:ln>
          <a:effectLst>
            <a:softEdge rad="112500"/>
          </a:effectLst>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502601-1AE6-B7ED-0DF4-4A84878D67F5}"/>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1ADA9211-711C-B00D-FD93-7A270990F405}"/>
              </a:ext>
            </a:extLst>
          </p:cNvPr>
          <p:cNvSpPr txBox="1"/>
          <p:nvPr/>
        </p:nvSpPr>
        <p:spPr>
          <a:xfrm>
            <a:off x="193040" y="426720"/>
            <a:ext cx="6929120" cy="6119945"/>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Classification of Zoonoses</a:t>
            </a:r>
          </a:p>
          <a:p>
            <a:pPr algn="just">
              <a:lnSpc>
                <a:spcPct val="150000"/>
              </a:lnSpc>
            </a:pPr>
            <a:r>
              <a:rPr lang="en-US" sz="2400" b="0" i="0" dirty="0">
                <a:effectLst/>
                <a:latin typeface="Times New Roman" panose="02020603050405020304" pitchFamily="18" charset="0"/>
                <a:cs typeface="Times New Roman" panose="02020603050405020304" pitchFamily="18" charset="0"/>
              </a:rPr>
              <a:t>Zoonotic diseases are Based on etiology, zoonoses are classified into</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1- B</a:t>
            </a:r>
            <a:r>
              <a:rPr lang="en-US" sz="2400" b="0" i="0" dirty="0">
                <a:effectLst/>
                <a:latin typeface="Times New Roman" panose="02020603050405020304" pitchFamily="18" charset="0"/>
                <a:cs typeface="Times New Roman" panose="02020603050405020304" pitchFamily="18" charset="0"/>
              </a:rPr>
              <a:t>acterial zoonoses (anthrax, salmonellosis, TB, Lyme disease, brucellosis, and plague)</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b="0" i="0" dirty="0">
                <a:effectLst/>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V</a:t>
            </a:r>
            <a:r>
              <a:rPr lang="en-US" sz="2400" b="0" i="0" dirty="0">
                <a:effectLst/>
                <a:latin typeface="Times New Roman" panose="02020603050405020304" pitchFamily="18" charset="0"/>
                <a:cs typeface="Times New Roman" panose="02020603050405020304" pitchFamily="18" charset="0"/>
              </a:rPr>
              <a:t>iral zoonoses (such as rabies, acquired immune deficiency syndrome- AIDS, Ebola, and avian influenza).</a:t>
            </a:r>
          </a:p>
          <a:p>
            <a:pPr algn="just">
              <a:lnSpc>
                <a:spcPct val="150000"/>
              </a:lnSpc>
            </a:pPr>
            <a:r>
              <a:rPr lang="en-US" sz="2400" dirty="0">
                <a:latin typeface="Times New Roman" panose="02020603050405020304" pitchFamily="18" charset="0"/>
                <a:cs typeface="Times New Roman" panose="02020603050405020304" pitchFamily="18" charset="0"/>
              </a:rPr>
              <a:t>3- P</a:t>
            </a:r>
            <a:r>
              <a:rPr lang="en-US" sz="2400" b="0" i="0" dirty="0">
                <a:effectLst/>
                <a:latin typeface="Times New Roman" panose="02020603050405020304" pitchFamily="18" charset="0"/>
                <a:cs typeface="Times New Roman" panose="02020603050405020304" pitchFamily="18" charset="0"/>
              </a:rPr>
              <a:t>arasitic zoonoses (trichinosis, toxoplasmosis, giardiasis, malaria, and echinococcosis).</a:t>
            </a:r>
          </a:p>
          <a:p>
            <a:pPr algn="just">
              <a:lnSpc>
                <a:spcPct val="150000"/>
              </a:lnSpc>
            </a:pPr>
            <a:r>
              <a:rPr lang="en-US" sz="2400" dirty="0">
                <a:latin typeface="Times New Roman" panose="02020603050405020304" pitchFamily="18" charset="0"/>
                <a:cs typeface="Times New Roman" panose="02020603050405020304" pitchFamily="18" charset="0"/>
              </a:rPr>
              <a:t>4- F</a:t>
            </a:r>
            <a:r>
              <a:rPr lang="en-US" sz="2400" b="0" i="0" dirty="0">
                <a:effectLst/>
                <a:latin typeface="Times New Roman" panose="02020603050405020304" pitchFamily="18" charset="0"/>
                <a:cs typeface="Times New Roman" panose="02020603050405020304" pitchFamily="18" charset="0"/>
              </a:rPr>
              <a:t>ungal zoonoses (such as ring worm).</a:t>
            </a:r>
          </a:p>
        </p:txBody>
      </p:sp>
      <p:pic>
        <p:nvPicPr>
          <p:cNvPr id="2" name="Picture 1">
            <a:extLst>
              <a:ext uri="{FF2B5EF4-FFF2-40B4-BE49-F238E27FC236}">
                <a16:creationId xmlns:a16="http://schemas.microsoft.com/office/drawing/2014/main" id="{A0A7721A-098E-D950-E84F-6F8D80FC0BFC}"/>
              </a:ext>
            </a:extLst>
          </p:cNvPr>
          <p:cNvPicPr>
            <a:picLocks noChangeAspect="1"/>
          </p:cNvPicPr>
          <p:nvPr/>
        </p:nvPicPr>
        <p:blipFill>
          <a:blip r:embed="rId2"/>
          <a:stretch>
            <a:fillRect/>
          </a:stretch>
        </p:blipFill>
        <p:spPr>
          <a:xfrm>
            <a:off x="7345680" y="295729"/>
            <a:ext cx="4744719" cy="6470831"/>
          </a:xfrm>
          <a:prstGeom prst="rect">
            <a:avLst/>
          </a:prstGeom>
          <a:ln>
            <a:noFill/>
          </a:ln>
          <a:effectLst>
            <a:softEdge rad="112500"/>
          </a:effectLst>
        </p:spPr>
      </p:pic>
    </p:spTree>
    <p:extLst>
      <p:ext uri="{BB962C8B-B14F-4D97-AF65-F5344CB8AC3E}">
        <p14:creationId xmlns:p14="http://schemas.microsoft.com/office/powerpoint/2010/main" val="346892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F1DED-14F6-60AC-9183-D32BB5A288CE}"/>
              </a:ext>
            </a:extLst>
          </p:cNvPr>
          <p:cNvSpPr>
            <a:spLocks noGrp="1"/>
          </p:cNvSpPr>
          <p:nvPr>
            <p:ph type="sldNum" sz="quarter" idx="12"/>
          </p:nvPr>
        </p:nvSpPr>
        <p:spPr/>
        <p:txBody>
          <a:bodyPr/>
          <a:lstStyle/>
          <a:p>
            <a:fld id="{DBA1B0FB-D917-4C8C-928F-313BD683BF39}" type="slidenum">
              <a:rPr lang="en-US" smtClean="0"/>
              <a:t>5</a:t>
            </a:fld>
            <a:endParaRPr lang="en-US"/>
          </a:p>
        </p:txBody>
      </p:sp>
      <p:sp>
        <p:nvSpPr>
          <p:cNvPr id="6" name="TextBox 5">
            <a:extLst>
              <a:ext uri="{FF2B5EF4-FFF2-40B4-BE49-F238E27FC236}">
                <a16:creationId xmlns:a16="http://schemas.microsoft.com/office/drawing/2014/main" id="{029CD5F7-9D1C-5D1C-C89E-805872C55404}"/>
              </a:ext>
            </a:extLst>
          </p:cNvPr>
          <p:cNvSpPr txBox="1"/>
          <p:nvPr/>
        </p:nvSpPr>
        <p:spPr>
          <a:xfrm>
            <a:off x="182880" y="295729"/>
            <a:ext cx="11633200" cy="3349956"/>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Rickettsial zoonoses (Q-fever).</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2400" dirty="0">
                <a:solidFill>
                  <a:prstClr val="white"/>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chlamydial zoonoses (psittacosis).</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7-Mycoplasma zoonoses (</a:t>
            </a: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Mycoplasma pneumoniae</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infection).</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 </a:t>
            </a:r>
            <a:r>
              <a:rPr lang="en-US" sz="2400" dirty="0">
                <a:solidFill>
                  <a:prstClr val="white"/>
                </a:solidFill>
                <a:latin typeface="Times New Roman" panose="02020603050405020304" pitchFamily="18" charset="0"/>
                <a:cs typeface="Times New Roman" panose="02020603050405020304" pitchFamily="18" charset="0"/>
              </a:rPr>
              <a:t>P</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rotozoal</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zoonoses</a:t>
            </a:r>
            <a:r>
              <a:rPr lang="en-US" sz="2400" dirty="0">
                <a:solidFill>
                  <a:prstClr val="white"/>
                </a:solidFill>
                <a:latin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9- </a:t>
            </a:r>
            <a:r>
              <a:rPr lang="en-US" sz="2400" dirty="0">
                <a:solidFill>
                  <a:prstClr val="white"/>
                </a:solidFill>
                <a:latin typeface="Times New Roman" panose="02020603050405020304" pitchFamily="18" charset="0"/>
                <a:cs typeface="Times New Roman" panose="02020603050405020304" pitchFamily="18" charset="0"/>
              </a:rPr>
              <a:t>D</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iseases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caused by acellular non-viral pathogenic agents (such as transmissible spongiform encephalopathies and mad cow disease).</a:t>
            </a:r>
          </a:p>
        </p:txBody>
      </p:sp>
      <p:sp>
        <p:nvSpPr>
          <p:cNvPr id="8" name="TextBox 7">
            <a:extLst>
              <a:ext uri="{FF2B5EF4-FFF2-40B4-BE49-F238E27FC236}">
                <a16:creationId xmlns:a16="http://schemas.microsoft.com/office/drawing/2014/main" id="{03B68CB0-5769-C37A-4F9A-72BEF3C95735}"/>
              </a:ext>
            </a:extLst>
          </p:cNvPr>
          <p:cNvSpPr txBox="1"/>
          <p:nvPr/>
        </p:nvSpPr>
        <p:spPr>
          <a:xfrm>
            <a:off x="182880" y="3645685"/>
            <a:ext cx="11633200" cy="2795958"/>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Based on etiology, bacteria account for most zoonotic diseases. It has been estimated that among the zoonotic pathogens originating from bovine origins, about 42% are of bacterial origin, 22% viral, 29% parasitic, 5% fungal, and 2% prion origin . Similarly, both DNA and RNA viruses are known to be responsible for zoonoses; however, compared to DNA, the RNA viruses are more frequently linked with zoonoses</a:t>
            </a:r>
          </a:p>
        </p:txBody>
      </p:sp>
    </p:spTree>
    <p:extLst>
      <p:ext uri="{BB962C8B-B14F-4D97-AF65-F5344CB8AC3E}">
        <p14:creationId xmlns:p14="http://schemas.microsoft.com/office/powerpoint/2010/main" val="293572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FE59F-7495-17B6-1DDE-5B3BF3815907}"/>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544CF6A9-B665-D9FA-4A19-FBA976372928}"/>
              </a:ext>
            </a:extLst>
          </p:cNvPr>
          <p:cNvSpPr txBox="1"/>
          <p:nvPr/>
        </p:nvSpPr>
        <p:spPr>
          <a:xfrm>
            <a:off x="182880" y="646026"/>
            <a:ext cx="11521440" cy="5011949"/>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The older classification of zoonoses includes the terms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a:t>
            </a:r>
            <a:r>
              <a:rPr lang="en-US" sz="2400" b="0" i="0" dirty="0" err="1">
                <a:effectLst/>
                <a:latin typeface="Times New Roman" panose="02020603050405020304" pitchFamily="18" charset="0"/>
                <a:cs typeface="Times New Roman" panose="02020603050405020304" pitchFamily="18" charset="0"/>
              </a:rPr>
              <a:t>nthropozoonoses</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zooanthroponoses</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amphixenoses</a:t>
            </a:r>
            <a:r>
              <a:rPr lang="en-US" sz="2400" b="0" i="0" dirty="0">
                <a:effectLst/>
                <a:latin typeface="Times New Roman" panose="02020603050405020304" pitchFamily="18" charset="0"/>
                <a:cs typeface="Times New Roman" panose="02020603050405020304" pitchFamily="18" charset="0"/>
              </a:rPr>
              <a:t>, and </a:t>
            </a:r>
            <a:r>
              <a:rPr lang="en-US" sz="2400" b="0" i="0" dirty="0" err="1">
                <a:effectLst/>
                <a:latin typeface="Times New Roman" panose="02020603050405020304" pitchFamily="18" charset="0"/>
                <a:cs typeface="Times New Roman" panose="02020603050405020304" pitchFamily="18" charset="0"/>
              </a:rPr>
              <a:t>euzoonoses</a:t>
            </a:r>
            <a:r>
              <a:rPr lang="en-US" sz="2400" b="0" i="0" dirty="0">
                <a:effectLst/>
                <a:latin typeface="Times New Roman" panose="02020603050405020304" pitchFamily="18" charset="0"/>
                <a:cs typeface="Times New Roman" panose="02020603050405020304" pitchFamily="18" charset="0"/>
              </a:rPr>
              <a:t>. </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b="0" i="0" dirty="0" err="1">
                <a:effectLst/>
                <a:latin typeface="Times New Roman" panose="02020603050405020304" pitchFamily="18" charset="0"/>
                <a:cs typeface="Times New Roman" panose="02020603050405020304" pitchFamily="18" charset="0"/>
              </a:rPr>
              <a:t>Anthropozoonoses</a:t>
            </a:r>
            <a:r>
              <a:rPr lang="en-US" sz="2400" b="0" i="0" dirty="0">
                <a:effectLst/>
                <a:latin typeface="Times New Roman" panose="02020603050405020304" pitchFamily="18" charset="0"/>
                <a:cs typeface="Times New Roman" panose="02020603050405020304" pitchFamily="18" charset="0"/>
              </a:rPr>
              <a:t> are animal diseases that can be transmitted to humans, such as rabies.</a:t>
            </a:r>
          </a:p>
          <a:p>
            <a:pPr algn="just">
              <a:lnSpc>
                <a:spcPct val="150000"/>
              </a:lnSpc>
            </a:pPr>
            <a:r>
              <a:rPr lang="en-US" sz="2400" dirty="0">
                <a:latin typeface="Times New Roman" panose="02020603050405020304" pitchFamily="18" charset="0"/>
                <a:cs typeface="Times New Roman" panose="02020603050405020304" pitchFamily="18" charset="0"/>
              </a:rPr>
              <a:t>2- </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Zooanthroponoses</a:t>
            </a:r>
            <a:r>
              <a:rPr lang="en-US" sz="2400" b="0" i="0" dirty="0">
                <a:effectLst/>
                <a:latin typeface="Times New Roman" panose="02020603050405020304" pitchFamily="18" charset="0"/>
                <a:cs typeface="Times New Roman" panose="02020603050405020304" pitchFamily="18" charset="0"/>
              </a:rPr>
              <a:t> refers to those diseases that are transmitted to animals from humans such as tuberculosis in cat and monkey. </a:t>
            </a:r>
          </a:p>
          <a:p>
            <a:pPr algn="just">
              <a:lnSpc>
                <a:spcPct val="150000"/>
              </a:lnSpc>
            </a:pPr>
            <a:r>
              <a:rPr lang="en-US" sz="2400" dirty="0">
                <a:latin typeface="Times New Roman" panose="02020603050405020304" pitchFamily="18" charset="0"/>
                <a:cs typeface="Times New Roman" panose="02020603050405020304" pitchFamily="18" charset="0"/>
              </a:rPr>
              <a:t>3- </a:t>
            </a:r>
            <a:r>
              <a:rPr lang="en-US" sz="2400" b="0" i="0" dirty="0" err="1">
                <a:effectLst/>
                <a:latin typeface="Times New Roman" panose="02020603050405020304" pitchFamily="18" charset="0"/>
                <a:cs typeface="Times New Roman" panose="02020603050405020304" pitchFamily="18" charset="0"/>
              </a:rPr>
              <a:t>Amphizoonoses</a:t>
            </a:r>
            <a:r>
              <a:rPr lang="en-US" sz="2400" b="0" i="0" dirty="0">
                <a:effectLst/>
                <a:latin typeface="Times New Roman" panose="02020603050405020304" pitchFamily="18" charset="0"/>
                <a:cs typeface="Times New Roman" panose="02020603050405020304" pitchFamily="18" charset="0"/>
              </a:rPr>
              <a:t> are those diseases that can be transmitted in any direction (from human to animal and from animal to human) such as staphylococcal infection.</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b="0" i="0" dirty="0">
                <a:effectLst/>
                <a:latin typeface="Times New Roman" panose="02020603050405020304" pitchFamily="18" charset="0"/>
                <a:cs typeface="Times New Roman" panose="02020603050405020304" pitchFamily="18" charset="0"/>
              </a:rPr>
              <a:t> For some parasitic diseases, humans act as the obligatory host. These parasitic diseases are known as </a:t>
            </a:r>
            <a:r>
              <a:rPr lang="en-US" sz="2400" b="0" i="0" dirty="0" err="1">
                <a:effectLst/>
                <a:latin typeface="Times New Roman" panose="02020603050405020304" pitchFamily="18" charset="0"/>
                <a:cs typeface="Times New Roman" panose="02020603050405020304" pitchFamily="18" charset="0"/>
              </a:rPr>
              <a:t>Euzoonoses</a:t>
            </a:r>
            <a:r>
              <a:rPr lang="en-US" sz="2400" b="0" i="0" dirty="0">
                <a:effectLst/>
                <a:latin typeface="Times New Roman" panose="02020603050405020304" pitchFamily="18" charset="0"/>
                <a:cs typeface="Times New Roman" panose="02020603050405020304" pitchFamily="18" charset="0"/>
              </a:rPr>
              <a:t> such as </a:t>
            </a:r>
            <a:r>
              <a:rPr lang="en-US" sz="2400" b="0" i="1" dirty="0">
                <a:effectLst/>
                <a:latin typeface="Times New Roman" panose="02020603050405020304" pitchFamily="18" charset="0"/>
                <a:cs typeface="Times New Roman" panose="02020603050405020304" pitchFamily="18" charset="0"/>
              </a:rPr>
              <a:t>Taenia </a:t>
            </a:r>
            <a:r>
              <a:rPr lang="en-US" sz="2400" b="0" i="1" dirty="0" err="1">
                <a:effectLst/>
                <a:latin typeface="Times New Roman" panose="02020603050405020304" pitchFamily="18" charset="0"/>
                <a:cs typeface="Times New Roman" panose="02020603050405020304" pitchFamily="18" charset="0"/>
              </a:rPr>
              <a:t>solium</a:t>
            </a:r>
            <a:r>
              <a:rPr lang="en-US" sz="2400" b="0" i="0" dirty="0">
                <a:effectLst/>
                <a:latin typeface="Times New Roman" panose="02020603050405020304" pitchFamily="18" charset="0"/>
                <a:cs typeface="Times New Roman" panose="02020603050405020304" pitchFamily="18" charset="0"/>
              </a:rPr>
              <a:t> and </a:t>
            </a:r>
            <a:r>
              <a:rPr lang="en-US" sz="2400" b="0" i="1" dirty="0">
                <a:effectLst/>
                <a:latin typeface="Times New Roman" panose="02020603050405020304" pitchFamily="18" charset="0"/>
                <a:cs typeface="Times New Roman" panose="02020603050405020304" pitchFamily="18" charset="0"/>
              </a:rPr>
              <a:t>Taenia </a:t>
            </a:r>
            <a:r>
              <a:rPr lang="en-US" sz="2400" b="0" i="1" dirty="0" err="1">
                <a:effectLst/>
                <a:latin typeface="Times New Roman" panose="02020603050405020304" pitchFamily="18" charset="0"/>
                <a:cs typeface="Times New Roman" panose="02020603050405020304" pitchFamily="18" charset="0"/>
              </a:rPr>
              <a:t>saginata</a:t>
            </a:r>
            <a:r>
              <a:rPr lang="en-US" sz="2400" b="0" i="0" dirty="0">
                <a:effectLst/>
                <a:latin typeface="Times New Roman" panose="02020603050405020304" pitchFamily="18" charset="0"/>
                <a:cs typeface="Times New Roman" panose="02020603050405020304" pitchFamily="18" charset="0"/>
              </a:rPr>
              <a:t> infections.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7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1FB9D1C-9372-4F6C-5031-9E3284DE75B8}"/>
              </a:ext>
            </a:extLst>
          </p:cNvPr>
          <p:cNvSpPr txBox="1"/>
          <p:nvPr/>
        </p:nvSpPr>
        <p:spPr>
          <a:xfrm>
            <a:off x="203200" y="264160"/>
            <a:ext cx="8463280" cy="6673943"/>
          </a:xfrm>
          <a:prstGeom prst="rect">
            <a:avLst/>
          </a:prstGeom>
          <a:noFill/>
        </p:spPr>
        <p:txBody>
          <a:bodyPr wrap="square">
            <a:spAutoFit/>
          </a:bodyPr>
          <a:lstStyle/>
          <a:p>
            <a:pPr algn="just">
              <a:lnSpc>
                <a:spcPct val="150000"/>
              </a:lnSpc>
            </a:pPr>
            <a:r>
              <a:rPr lang="en-US" sz="2400" dirty="0">
                <a:solidFill>
                  <a:srgbClr val="FFFFFF"/>
                </a:solidFill>
                <a:effectLst/>
                <a:latin typeface="Times New Roman" panose="02020603050405020304" pitchFamily="18" charset="0"/>
                <a:cs typeface="Times New Roman" panose="02020603050405020304" pitchFamily="18" charset="0"/>
              </a:rPr>
              <a:t>B</a:t>
            </a:r>
            <a:r>
              <a:rPr lang="en-US" sz="2400" dirty="0">
                <a:effectLst/>
                <a:latin typeface="Times New Roman" panose="02020603050405020304" pitchFamily="18" charset="0"/>
                <a:cs typeface="Times New Roman" panose="02020603050405020304" pitchFamily="18" charset="0"/>
              </a:rPr>
              <a:t>ecause of the close connection between people and animals, it’s important to be aware of the common ways people can get infected with germs that can cause zoonotic diseases. These can include:</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Direct contact</a:t>
            </a:r>
            <a:r>
              <a:rPr lang="en-US" sz="2400" dirty="0">
                <a:latin typeface="Times New Roman" panose="02020603050405020304" pitchFamily="18" charset="0"/>
                <a:cs typeface="Times New Roman" panose="02020603050405020304" pitchFamily="18" charset="0"/>
              </a:rPr>
              <a:t>: Coming into contact with the saliva, blood, urine, mucous, feces, or other body fluids of an infected animal. Examples include petting or touching animals, and bites or scratches.</a:t>
            </a:r>
          </a:p>
          <a:p>
            <a:pPr algn="just">
              <a:lnSpc>
                <a:spcPct val="150000"/>
              </a:lnSpc>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Indirect contact: </a:t>
            </a:r>
            <a:r>
              <a:rPr lang="en-US" sz="2400" dirty="0">
                <a:latin typeface="Times New Roman" panose="02020603050405020304" pitchFamily="18" charset="0"/>
                <a:cs typeface="Times New Roman" panose="02020603050405020304" pitchFamily="18" charset="0"/>
              </a:rPr>
              <a:t>Coming into contact with areas where animals live and roam, or objects or surfaces that have been contaminated with germs. Examples include aquarium tank water, pet habitats, chicken coops, barns, plants, and soil, as well as pet food and water dishes.</a:t>
            </a:r>
          </a:p>
        </p:txBody>
      </p:sp>
      <p:pic>
        <p:nvPicPr>
          <p:cNvPr id="2" name="Picture 1">
            <a:extLst>
              <a:ext uri="{FF2B5EF4-FFF2-40B4-BE49-F238E27FC236}">
                <a16:creationId xmlns:a16="http://schemas.microsoft.com/office/drawing/2014/main" id="{3ACBBF1F-9415-3F4B-7439-0B84E09A9EB3}"/>
              </a:ext>
            </a:extLst>
          </p:cNvPr>
          <p:cNvPicPr>
            <a:picLocks noChangeAspect="1"/>
          </p:cNvPicPr>
          <p:nvPr/>
        </p:nvPicPr>
        <p:blipFill>
          <a:blip r:embed="rId3"/>
          <a:stretch>
            <a:fillRect/>
          </a:stretch>
        </p:blipFill>
        <p:spPr>
          <a:xfrm>
            <a:off x="8666480" y="110331"/>
            <a:ext cx="3454400" cy="4167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002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B3680-4D78-9C30-0334-B351330925A6}"/>
              </a:ext>
            </a:extLst>
          </p:cNvPr>
          <p:cNvSpPr txBox="1"/>
          <p:nvPr/>
        </p:nvSpPr>
        <p:spPr>
          <a:xfrm>
            <a:off x="213360" y="60961"/>
            <a:ext cx="6096000" cy="6673943"/>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Vector-borne:</a:t>
            </a:r>
            <a:r>
              <a:rPr lang="en-US" sz="2400" dirty="0">
                <a:latin typeface="Times New Roman" panose="02020603050405020304" pitchFamily="18" charset="0"/>
                <a:cs typeface="Times New Roman" panose="02020603050405020304" pitchFamily="18" charset="0"/>
              </a:rPr>
              <a:t> Being bitten by a tick, or an insect like a mosquito or a flea.</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Foodborne:</a:t>
            </a:r>
            <a:r>
              <a:rPr lang="en-US" sz="2400" dirty="0">
                <a:latin typeface="Times New Roman" panose="02020603050405020304" pitchFamily="18" charset="0"/>
                <a:cs typeface="Times New Roman" panose="02020603050405020304" pitchFamily="18" charset="0"/>
              </a:rPr>
              <a:t> Eating or drinking something unsafe, such as unpasteurized (raw) milk, undercooked meat or eggs, or raw fruits and vegetables that are contaminated with feces from an infected animal. Contaminated food can cause illness in people and animals, including pets.</a:t>
            </a:r>
          </a:p>
          <a:p>
            <a:pPr algn="just">
              <a:lnSpc>
                <a:spcPct val="150000"/>
              </a:lnSpc>
            </a:pPr>
            <a:r>
              <a:rPr lang="en-US" sz="24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Waterborne:</a:t>
            </a:r>
            <a:r>
              <a:rPr lang="en-US" sz="2400" dirty="0">
                <a:latin typeface="Times New Roman" panose="02020603050405020304" pitchFamily="18" charset="0"/>
                <a:cs typeface="Times New Roman" panose="02020603050405020304" pitchFamily="18" charset="0"/>
              </a:rPr>
              <a:t> Drinking or coming in contact with water that has been contaminated with feces from an infected animal.</a:t>
            </a:r>
          </a:p>
        </p:txBody>
      </p:sp>
      <p:pic>
        <p:nvPicPr>
          <p:cNvPr id="2" name="Picture 1">
            <a:extLst>
              <a:ext uri="{FF2B5EF4-FFF2-40B4-BE49-F238E27FC236}">
                <a16:creationId xmlns:a16="http://schemas.microsoft.com/office/drawing/2014/main" id="{38A41557-AC31-CC22-725A-1E2446ADDB20}"/>
              </a:ext>
            </a:extLst>
          </p:cNvPr>
          <p:cNvPicPr>
            <a:picLocks noChangeAspect="1"/>
          </p:cNvPicPr>
          <p:nvPr/>
        </p:nvPicPr>
        <p:blipFill>
          <a:blip r:embed="rId2"/>
          <a:stretch>
            <a:fillRect/>
          </a:stretch>
        </p:blipFill>
        <p:spPr>
          <a:xfrm>
            <a:off x="6309360" y="387984"/>
            <a:ext cx="5781040" cy="6276975"/>
          </a:xfrm>
          <a:prstGeom prst="rect">
            <a:avLst/>
          </a:prstGeom>
          <a:ln>
            <a:noFill/>
          </a:ln>
          <a:effectLst>
            <a:softEdge rad="112500"/>
          </a:effectLst>
        </p:spPr>
      </p:pic>
    </p:spTree>
    <p:extLst>
      <p:ext uri="{BB962C8B-B14F-4D97-AF65-F5344CB8AC3E}">
        <p14:creationId xmlns:p14="http://schemas.microsoft.com/office/powerpoint/2010/main" val="37402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0E325A-2A1D-9168-CAD0-6F39C0CBB248}"/>
              </a:ext>
            </a:extLst>
          </p:cNvPr>
          <p:cNvSpPr txBox="1"/>
          <p:nvPr/>
        </p:nvSpPr>
        <p:spPr>
          <a:xfrm>
            <a:off x="365760" y="316081"/>
            <a:ext cx="5862320" cy="6119945"/>
          </a:xfrm>
          <a:prstGeom prst="rect">
            <a:avLst/>
          </a:prstGeom>
          <a:noFill/>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Who is at a higher risk of serious illness from zoonotic diseases?</a:t>
            </a:r>
          </a:p>
          <a:p>
            <a:pPr algn="just">
              <a:lnSpc>
                <a:spcPct val="150000"/>
              </a:lnSpc>
            </a:pPr>
            <a:r>
              <a:rPr lang="en-US" sz="2400" dirty="0">
                <a:latin typeface="Times New Roman" panose="02020603050405020304" pitchFamily="18" charset="0"/>
                <a:cs typeface="Times New Roman" panose="02020603050405020304" pitchFamily="18" charset="0"/>
              </a:rPr>
              <a:t>Anyone can get sick from a zoonotic disease, including healthy people. However, some people are more at risk than others and should take steps to protect themselves or family members. </a:t>
            </a:r>
          </a:p>
          <a:p>
            <a:pPr algn="just">
              <a:lnSpc>
                <a:spcPct val="150000"/>
              </a:lnSpc>
            </a:pPr>
            <a:r>
              <a:rPr lang="en-US" sz="2400" dirty="0">
                <a:latin typeface="Times New Roman" panose="02020603050405020304" pitchFamily="18" charset="0"/>
                <a:cs typeface="Times New Roman" panose="02020603050405020304" pitchFamily="18" charset="0"/>
              </a:rPr>
              <a:t>1- Children younger than 5</a:t>
            </a:r>
          </a:p>
          <a:p>
            <a:pPr algn="just">
              <a:lnSpc>
                <a:spcPct val="150000"/>
              </a:lnSpc>
            </a:pPr>
            <a:r>
              <a:rPr lang="en-US" sz="2400" dirty="0">
                <a:latin typeface="Times New Roman" panose="02020603050405020304" pitchFamily="18" charset="0"/>
                <a:cs typeface="Times New Roman" panose="02020603050405020304" pitchFamily="18" charset="0"/>
              </a:rPr>
              <a:t>2- Adults older than 65</a:t>
            </a:r>
          </a:p>
          <a:p>
            <a:pPr algn="just">
              <a:lnSpc>
                <a:spcPct val="150000"/>
              </a:lnSpc>
            </a:pPr>
            <a:r>
              <a:rPr lang="en-US" sz="2400" dirty="0">
                <a:latin typeface="Times New Roman" panose="02020603050405020304" pitchFamily="18" charset="0"/>
                <a:cs typeface="Times New Roman" panose="02020603050405020304" pitchFamily="18" charset="0"/>
              </a:rPr>
              <a:t>3- People with weakened immune systems</a:t>
            </a:r>
          </a:p>
          <a:p>
            <a:pPr algn="just">
              <a:lnSpc>
                <a:spcPct val="150000"/>
              </a:lnSpc>
            </a:pPr>
            <a:r>
              <a:rPr lang="en-US" sz="2400" dirty="0">
                <a:latin typeface="Times New Roman" panose="02020603050405020304" pitchFamily="18" charset="0"/>
                <a:cs typeface="Times New Roman" panose="02020603050405020304" pitchFamily="18" charset="0"/>
              </a:rPr>
              <a:t>4- Pregnant women</a:t>
            </a:r>
          </a:p>
        </p:txBody>
      </p:sp>
      <p:pic>
        <p:nvPicPr>
          <p:cNvPr id="2" name="Picture 1">
            <a:extLst>
              <a:ext uri="{FF2B5EF4-FFF2-40B4-BE49-F238E27FC236}">
                <a16:creationId xmlns:a16="http://schemas.microsoft.com/office/drawing/2014/main" id="{105B4DE6-BE12-F10B-6EE9-A4761032462D}"/>
              </a:ext>
            </a:extLst>
          </p:cNvPr>
          <p:cNvPicPr>
            <a:picLocks noChangeAspect="1"/>
          </p:cNvPicPr>
          <p:nvPr/>
        </p:nvPicPr>
        <p:blipFill>
          <a:blip r:embed="rId2"/>
          <a:stretch>
            <a:fillRect/>
          </a:stretch>
        </p:blipFill>
        <p:spPr>
          <a:xfrm>
            <a:off x="6732270" y="316080"/>
            <a:ext cx="5276850" cy="6196479"/>
          </a:xfrm>
          <a:prstGeom prst="rect">
            <a:avLst/>
          </a:prstGeom>
          <a:ln>
            <a:noFill/>
          </a:ln>
          <a:effectLst>
            <a:softEdge rad="112500"/>
          </a:effectLst>
        </p:spPr>
      </p:pic>
    </p:spTree>
    <p:extLst>
      <p:ext uri="{BB962C8B-B14F-4D97-AF65-F5344CB8AC3E}">
        <p14:creationId xmlns:p14="http://schemas.microsoft.com/office/powerpoint/2010/main" val="2496947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561</TotalTime>
  <Words>908</Words>
  <Application>Microsoft Office PowerPoint</Application>
  <PresentationFormat>Widescreen</PresentationFormat>
  <Paragraphs>48</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Zoonotic Diseases</vt:lpstr>
      <vt:lpstr>Zoonotic diseases (also known as zoonoses) are caused by germs that spread between animals and people.    Animals provide many benefits to people. Animals provide food, fiber, livelihoods, travel, sport, companionship, and education for people across the globe. We might come into contact with animals in either urban or rural settings, during travel, while visiting animal exhibits, or while enjoying outdoor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6</cp:revision>
  <dcterms:created xsi:type="dcterms:W3CDTF">2023-09-16T19:39:28Z</dcterms:created>
  <dcterms:modified xsi:type="dcterms:W3CDTF">2024-02-05T06:34:37Z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